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47" r:id="rId2"/>
    <p:sldId id="259" r:id="rId3"/>
    <p:sldId id="518" r:id="rId4"/>
    <p:sldId id="517" r:id="rId5"/>
    <p:sldId id="455" r:id="rId6"/>
    <p:sldId id="496" r:id="rId7"/>
    <p:sldId id="497" r:id="rId8"/>
    <p:sldId id="498" r:id="rId9"/>
    <p:sldId id="519" r:id="rId10"/>
    <p:sldId id="493" r:id="rId11"/>
    <p:sldId id="494" r:id="rId12"/>
    <p:sldId id="522" r:id="rId13"/>
    <p:sldId id="503" r:id="rId14"/>
    <p:sldId id="504" r:id="rId15"/>
    <p:sldId id="505" r:id="rId16"/>
    <p:sldId id="506" r:id="rId17"/>
    <p:sldId id="507" r:id="rId18"/>
    <p:sldId id="512" r:id="rId19"/>
    <p:sldId id="520" r:id="rId20"/>
    <p:sldId id="516" r:id="rId21"/>
    <p:sldId id="509" r:id="rId22"/>
    <p:sldId id="515" r:id="rId23"/>
    <p:sldId id="511" r:id="rId24"/>
    <p:sldId id="513" r:id="rId25"/>
    <p:sldId id="521" r:id="rId26"/>
    <p:sldId id="508" r:id="rId27"/>
    <p:sldId id="361" r:id="rId28"/>
  </p:sldIdLst>
  <p:sldSz cx="9144000" cy="6858000" type="screen4x3"/>
  <p:notesSz cx="7023100" cy="93091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pos="217">
          <p15:clr>
            <a:srgbClr val="A4A3A4"/>
          </p15:clr>
        </p15:guide>
        <p15:guide id="4" pos="5568">
          <p15:clr>
            <a:srgbClr val="A4A3A4"/>
          </p15:clr>
        </p15:guide>
        <p15:guide id="5" pos="14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85C"/>
    <a:srgbClr val="747E85"/>
    <a:srgbClr val="925700"/>
    <a:srgbClr val="CC7A00"/>
    <a:srgbClr val="D27D00"/>
    <a:srgbClr val="042A43"/>
    <a:srgbClr val="E7E7E7"/>
    <a:srgbClr val="E6E6E6"/>
    <a:srgbClr val="899BAD"/>
    <a:srgbClr val="042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7" autoAdjust="0"/>
    <p:restoredTop sz="91657" autoAdjust="0"/>
  </p:normalViewPr>
  <p:slideViewPr>
    <p:cSldViewPr showGuides="1">
      <p:cViewPr varScale="1">
        <p:scale>
          <a:sx n="55" d="100"/>
          <a:sy n="55" d="100"/>
        </p:scale>
        <p:origin x="978" y="72"/>
      </p:cViewPr>
      <p:guideLst>
        <p:guide orient="horz" pos="672"/>
        <p:guide orient="horz" pos="3936"/>
        <p:guide pos="217"/>
        <p:guide pos="5568"/>
        <p:guide pos="1433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082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649" cy="466379"/>
          </a:xfrm>
          <a:prstGeom prst="rect">
            <a:avLst/>
          </a:prstGeom>
        </p:spPr>
        <p:txBody>
          <a:bodyPr vert="horz" lIns="88265" tIns="44132" rIns="88265" bIns="441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9" y="0"/>
            <a:ext cx="3043649" cy="466379"/>
          </a:xfrm>
          <a:prstGeom prst="rect">
            <a:avLst/>
          </a:prstGeom>
        </p:spPr>
        <p:txBody>
          <a:bodyPr vert="horz" lIns="88265" tIns="44132" rIns="88265" bIns="44132" rtlCol="0"/>
          <a:lstStyle>
            <a:lvl1pPr algn="r">
              <a:defRPr sz="1200"/>
            </a:lvl1pPr>
          </a:lstStyle>
          <a:p>
            <a:fld id="{33D2EF81-3284-49A1-B97B-DBBC713D4A51}" type="datetimeFigureOut">
              <a:rPr lang="en-US" smtClean="0"/>
              <a:t>12/15/2016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724"/>
            <a:ext cx="3043649" cy="466378"/>
          </a:xfrm>
          <a:prstGeom prst="rect">
            <a:avLst/>
          </a:prstGeom>
        </p:spPr>
        <p:txBody>
          <a:bodyPr vert="horz" lIns="88265" tIns="44132" rIns="88265" bIns="441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9" y="8842724"/>
            <a:ext cx="3043649" cy="466378"/>
          </a:xfrm>
          <a:prstGeom prst="rect">
            <a:avLst/>
          </a:prstGeom>
        </p:spPr>
        <p:txBody>
          <a:bodyPr vert="horz" lIns="88265" tIns="44132" rIns="88265" bIns="44132" rtlCol="0" anchor="b"/>
          <a:lstStyle>
            <a:lvl1pPr algn="r">
              <a:defRPr sz="1200"/>
            </a:lvl1pPr>
          </a:lstStyle>
          <a:p>
            <a:fld id="{43F78CC4-8115-4666-BF93-409FD0C09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9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343" cy="465455"/>
          </a:xfrm>
          <a:prstGeom prst="rect">
            <a:avLst/>
          </a:prstGeom>
        </p:spPr>
        <p:txBody>
          <a:bodyPr vert="horz" lIns="93647" tIns="46824" rIns="93647" bIns="468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647" tIns="46824" rIns="93647" bIns="46824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12/15/2016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6913"/>
            <a:ext cx="4654550" cy="3490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47" tIns="46824" rIns="93647" bIns="46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3647" tIns="46824" rIns="93647" bIns="468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4"/>
            <a:ext cx="3043343" cy="465455"/>
          </a:xfrm>
          <a:prstGeom prst="rect">
            <a:avLst/>
          </a:prstGeom>
        </p:spPr>
        <p:txBody>
          <a:bodyPr vert="horz" lIns="93647" tIns="46824" rIns="93647" bIns="4682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4"/>
            <a:ext cx="3043343" cy="465455"/>
          </a:xfrm>
          <a:prstGeom prst="rect">
            <a:avLst/>
          </a:prstGeom>
        </p:spPr>
        <p:txBody>
          <a:bodyPr vert="horz" lIns="93647" tIns="46824" rIns="93647" bIns="46824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Photos: TxDOT, TxDOT, PBMPO, PBMPO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72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097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18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29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5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0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78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4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43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20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7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41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58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11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3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69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2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travel survey has solicited an impressive</a:t>
            </a:r>
            <a:r>
              <a:rPr lang="en-US" baseline="0" dirty="0"/>
              <a:t> number of responses, we will now go over some of the stats on the survey and responses. </a:t>
            </a:r>
          </a:p>
          <a:p>
            <a:endParaRPr lang="en-US" baseline="0" dirty="0"/>
          </a:p>
          <a:p>
            <a:r>
              <a:rPr lang="en-US" baseline="0" dirty="0">
                <a:solidFill>
                  <a:srgbClr val="FFFF00"/>
                </a:solidFill>
              </a:rPr>
              <a:t>NOTE – CH2M will update this prior to the meeting.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5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travel survey has solicited an impressive</a:t>
            </a:r>
            <a:r>
              <a:rPr lang="en-US" baseline="0" dirty="0"/>
              <a:t> number of responses, we will now go over some of the stats on the survey and responses. </a:t>
            </a:r>
          </a:p>
          <a:p>
            <a:endParaRPr lang="en-US" baseline="0" dirty="0"/>
          </a:p>
          <a:p>
            <a:r>
              <a:rPr lang="en-US" baseline="0" dirty="0">
                <a:solidFill>
                  <a:srgbClr val="FFFF00"/>
                </a:solidFill>
              </a:rPr>
              <a:t>NOTE – CH2M will update this prior to the meeting.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4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travel survey has solicited an impressive</a:t>
            </a:r>
            <a:r>
              <a:rPr lang="en-US" baseline="0" dirty="0"/>
              <a:t> number of responses, we will now go over some of the stats on the survey and responses. </a:t>
            </a:r>
          </a:p>
          <a:p>
            <a:endParaRPr lang="en-US" baseline="0" dirty="0"/>
          </a:p>
          <a:p>
            <a:r>
              <a:rPr lang="en-US" baseline="0" dirty="0">
                <a:solidFill>
                  <a:srgbClr val="FFFF00"/>
                </a:solidFill>
              </a:rPr>
              <a:t>NOTE – CH2M will update this prior to the meeting.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8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travel survey has solicited an impressive</a:t>
            </a:r>
            <a:r>
              <a:rPr lang="en-US" baseline="0" dirty="0"/>
              <a:t> number of responses, we will now go over some of the stats on the survey and responses. </a:t>
            </a:r>
          </a:p>
          <a:p>
            <a:endParaRPr lang="en-US" baseline="0" dirty="0"/>
          </a:p>
          <a:p>
            <a:r>
              <a:rPr lang="en-US" baseline="0" dirty="0">
                <a:solidFill>
                  <a:srgbClr val="FFFF00"/>
                </a:solidFill>
              </a:rPr>
              <a:t>NOTE – CH2M will update this prior to the meeting.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31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3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Validation of initial observations</a:t>
            </a:r>
          </a:p>
          <a:p>
            <a:pPr>
              <a:spcAft>
                <a:spcPts val="600"/>
              </a:spcAft>
            </a:pPr>
            <a:r>
              <a:rPr lang="en-US" dirty="0"/>
              <a:t>Continued analysis of current and forecasted conditions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Traffic data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Prop 1 Funding</a:t>
            </a:r>
          </a:p>
          <a:p>
            <a:pPr>
              <a:spcAft>
                <a:spcPts val="600"/>
              </a:spcAft>
            </a:pPr>
            <a:r>
              <a:rPr lang="en-US" dirty="0"/>
              <a:t>Public input and comment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3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1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10" y="3657600"/>
            <a:ext cx="3862390" cy="1409700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5286374"/>
            <a:ext cx="3862390" cy="581026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5181600"/>
            <a:ext cx="3886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9800"/>
            <a:ext cx="91440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93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09" y="3862388"/>
            <a:ext cx="5100433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09" y="5045869"/>
            <a:ext cx="5133855" cy="59293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4948238"/>
            <a:ext cx="48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sz="2000">
                <a:latin typeface="Franklin Gothic Book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477000"/>
            <a:ext cx="381000" cy="30033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ctr" defTabSz="914400" rtl="0" eaLnBrk="1" latinLnBrk="0" hangingPunct="1">
              <a:buNone/>
              <a:def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  <a:latin typeface="Franklin Gothic Dem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477000"/>
            <a:ext cx="381000" cy="2891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ctr" defTabSz="914400" rtl="0" eaLnBrk="1" latinLnBrk="0" hangingPunct="1">
              <a:buNone/>
              <a:def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477000"/>
            <a:ext cx="381000" cy="28910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ctr" defTabSz="914400" rtl="0" eaLnBrk="1" latinLnBrk="0" hangingPunct="1">
              <a:buNone/>
              <a:def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1"/>
          <a:ext cx="158750" cy="158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52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58750" cy="1587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276483" y="4637777"/>
            <a:ext cx="41339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51"/>
          <a:stretch/>
        </p:blipFill>
        <p:spPr>
          <a:xfrm>
            <a:off x="4410470" y="990600"/>
            <a:ext cx="4808007" cy="4490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93" y="2712638"/>
            <a:ext cx="3218257" cy="1086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37896" y="4824864"/>
            <a:ext cx="4114800" cy="579651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98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" y="6324600"/>
            <a:ext cx="9144000" cy="566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" y="-8436"/>
            <a:ext cx="9144000" cy="630936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8" name="think-cell Slide" r:id="rId16" imgW="0" imgH="0" progId="">
                  <p:embed/>
                </p:oleObj>
              </mc:Choice>
              <mc:Fallback>
                <p:oleObj name="think-cell Slide" r:id="rId16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8764339" y="6500569"/>
            <a:ext cx="379662" cy="281231"/>
          </a:xfrm>
          <a:prstGeom prst="rect">
            <a:avLst/>
          </a:prstGeom>
          <a:solidFill>
            <a:srgbClr val="747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gray">
          <a:xfrm>
            <a:off x="304800" y="76200"/>
            <a:ext cx="8353425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333375" y="1066800"/>
            <a:ext cx="8477250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764339" y="6488668"/>
            <a:ext cx="377484" cy="27699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ctr" defTabSz="914400" rtl="0" eaLnBrk="1" latinLnBrk="0" hangingPunct="1">
              <a:buNone/>
              <a:def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519446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I-20</a:t>
            </a:r>
            <a:r>
              <a:rPr lang="en-US" sz="1200" baseline="0" dirty="0">
                <a:solidFill>
                  <a:schemeClr val="bg1"/>
                </a:solidFill>
                <a:latin typeface="+mn-lt"/>
              </a:rPr>
              <a:t> Permian Basin Corridor Study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6488668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+mn-lt"/>
              </a:rPr>
              <a:t>December 19, 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0" kern="1200" dirty="0" smtClean="0">
          <a:solidFill>
            <a:schemeClr val="bg1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18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1.xlsx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oleObject" Target="../embeddings/oleObject5.bin"/><Relationship Id="rId2" Type="http://schemas.openxmlformats.org/officeDocument/2006/relationships/tags" Target="../tags/tag15.xml"/><Relationship Id="rId16" Type="http://schemas.openxmlformats.org/officeDocument/2006/relationships/notesSlide" Target="../notesSlides/notesSlide2.xml"/><Relationship Id="rId1" Type="http://schemas.openxmlformats.org/officeDocument/2006/relationships/vmlDrawing" Target="../drawings/vmlDrawing5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walker@permianbasinmpo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Will.Barresi@ch2m.com" TargetMode="External"/><Relationship Id="rId4" Type="http://schemas.openxmlformats.org/officeDocument/2006/relationships/hyperlink" Target="mailto:Roger.Beall@txdot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I-20 Permian Basin Corridor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PBMPO Policy Board</a:t>
            </a:r>
          </a:p>
          <a:p>
            <a:endParaRPr lang="en-US" dirty="0"/>
          </a:p>
          <a:p>
            <a:r>
              <a:rPr lang="en-US" dirty="0"/>
              <a:t>December 19,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1" t="2053" r="16349" b="15151"/>
          <a:stretch/>
        </p:blipFill>
        <p:spPr>
          <a:xfrm>
            <a:off x="2085304" y="2054050"/>
            <a:ext cx="1737190" cy="117686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052" y="2054051"/>
            <a:ext cx="1508590" cy="118753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9" y="2060581"/>
            <a:ext cx="1654927" cy="11703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0" b="-263"/>
          <a:stretch/>
        </p:blipFill>
        <p:spPr>
          <a:xfrm>
            <a:off x="5410200" y="2049438"/>
            <a:ext cx="2362200" cy="321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600" y="2060581"/>
            <a:ext cx="838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Summary – By The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10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921322"/>
              </p:ext>
            </p:extLst>
          </p:nvPr>
        </p:nvGraphicFramePr>
        <p:xfrm>
          <a:off x="363478" y="838200"/>
          <a:ext cx="841704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99" name="Worksheet" r:id="rId4" imgW="12016810" imgH="4130136" progId="Excel.Sheet.12">
                  <p:embed/>
                </p:oleObj>
              </mc:Choice>
              <mc:Fallback>
                <p:oleObj name="Worksheet" r:id="rId4" imgW="12016810" imgH="413013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478" y="838200"/>
                        <a:ext cx="8417045" cy="289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3478" y="4019387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Items colored red indicate the poorest performing segments within that criteria.</a:t>
            </a:r>
          </a:p>
        </p:txBody>
      </p:sp>
    </p:spTree>
    <p:extLst>
      <p:ext uri="{BB962C8B-B14F-4D97-AF65-F5344CB8AC3E}">
        <p14:creationId xmlns:p14="http://schemas.microsoft.com/office/powerpoint/2010/main" val="423603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Summary Rank/Score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11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864251"/>
              </p:ext>
            </p:extLst>
          </p:nvPr>
        </p:nvGraphicFramePr>
        <p:xfrm>
          <a:off x="76200" y="838200"/>
          <a:ext cx="8913019" cy="3124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5" name="Worksheet" r:id="rId4" imgW="12016810" imgH="4206168" progId="Excel.Sheet.12">
                  <p:embed/>
                </p:oleObj>
              </mc:Choice>
              <mc:Fallback>
                <p:oleObj name="Worksheet" r:id="rId4" imgW="12016810" imgH="42061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" y="838200"/>
                        <a:ext cx="8913019" cy="3124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1845" y="5029200"/>
            <a:ext cx="8124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*TxDOT is currently studying Segment F for improvements and consequently has been eliminated from consideration. As a result, Segment E becomes the fourth highest ranked segment.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114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Each column features segments ranked 1-9 for each criteria where 1 represents the best performing and 9 represents the poorest performing segment.</a:t>
            </a:r>
          </a:p>
        </p:txBody>
      </p:sp>
      <p:sp>
        <p:nvSpPr>
          <p:cNvPr id="7" name="Rectangle 6"/>
          <p:cNvSpPr/>
          <p:nvPr/>
        </p:nvSpPr>
        <p:spPr>
          <a:xfrm>
            <a:off x="8153400" y="762000"/>
            <a:ext cx="835819" cy="3316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01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08" y="76200"/>
            <a:ext cx="8353425" cy="461665"/>
          </a:xfrm>
        </p:spPr>
        <p:txBody>
          <a:bodyPr/>
          <a:lstStyle/>
          <a:p>
            <a:r>
              <a:rPr lang="en-US" dirty="0"/>
              <a:t>Stakeholder Workgroup Recommendation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827732"/>
            <a:ext cx="8477250" cy="3048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Recommended Segments for Improvements:</a:t>
            </a:r>
          </a:p>
          <a:p>
            <a:r>
              <a:rPr lang="en-US" dirty="0"/>
              <a:t>Segment C (East of FM 1882 Interchange to Grandview)</a:t>
            </a:r>
          </a:p>
          <a:p>
            <a:r>
              <a:rPr lang="en-US" dirty="0"/>
              <a:t>Segment E (East of Loop 338 to East of FM 1788)</a:t>
            </a:r>
          </a:p>
          <a:p>
            <a:r>
              <a:rPr lang="en-US" dirty="0"/>
              <a:t>Segment G (West of West Loop 250 to SH 349)</a:t>
            </a:r>
          </a:p>
          <a:p>
            <a:r>
              <a:rPr lang="en-US" dirty="0"/>
              <a:t>Segment H (SH 349 to FM 307)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3" b="16070"/>
          <a:stretch/>
        </p:blipFill>
        <p:spPr>
          <a:xfrm>
            <a:off x="299508" y="3352800"/>
            <a:ext cx="846349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7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Segments for Improvement Alternatives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4" y="685800"/>
            <a:ext cx="8439912" cy="5626608"/>
          </a:xfrm>
        </p:spPr>
      </p:pic>
    </p:spTree>
    <p:extLst>
      <p:ext uri="{BB962C8B-B14F-4D97-AF65-F5344CB8AC3E}">
        <p14:creationId xmlns:p14="http://schemas.microsoft.com/office/powerpoint/2010/main" val="1429369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53425" cy="400110"/>
          </a:xfrm>
        </p:spPr>
        <p:txBody>
          <a:bodyPr/>
          <a:lstStyle/>
          <a:p>
            <a:r>
              <a:rPr lang="en-US" sz="2000" dirty="0"/>
              <a:t>Segment C – East of FM 1882 Interchange to Grandview – 3.3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1" y="685800"/>
            <a:ext cx="8433759" cy="5622506"/>
          </a:xfrm>
        </p:spPr>
      </p:pic>
    </p:spTree>
    <p:extLst>
      <p:ext uri="{BB962C8B-B14F-4D97-AF65-F5344CB8AC3E}">
        <p14:creationId xmlns:p14="http://schemas.microsoft.com/office/powerpoint/2010/main" val="890101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E – East of Loop 338 to East of FM 1788 – 6.2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1" y="685800"/>
            <a:ext cx="8433759" cy="5622506"/>
          </a:xfrm>
        </p:spPr>
      </p:pic>
    </p:spTree>
    <p:extLst>
      <p:ext uri="{BB962C8B-B14F-4D97-AF65-F5344CB8AC3E}">
        <p14:creationId xmlns:p14="http://schemas.microsoft.com/office/powerpoint/2010/main" val="738968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G – West of West Loop 250 to SH 349 – 5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6" y="685800"/>
            <a:ext cx="8453628" cy="5635752"/>
          </a:xfrm>
        </p:spPr>
      </p:pic>
    </p:spTree>
    <p:extLst>
      <p:ext uri="{BB962C8B-B14F-4D97-AF65-F5344CB8AC3E}">
        <p14:creationId xmlns:p14="http://schemas.microsoft.com/office/powerpoint/2010/main" val="109769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H – SH 349 to FM 307 – 3.8 miles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98732"/>
            <a:ext cx="8438802" cy="5625868"/>
          </a:xfrm>
        </p:spPr>
      </p:pic>
    </p:spTree>
    <p:extLst>
      <p:ext uri="{BB962C8B-B14F-4D97-AF65-F5344CB8AC3E}">
        <p14:creationId xmlns:p14="http://schemas.microsoft.com/office/powerpoint/2010/main" val="365844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Corridor Implementation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762000"/>
            <a:ext cx="8477250" cy="27432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30188" indent="-2301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Develop an Implementation Plan, which is a roadmap to phased corridor improvements</a:t>
            </a:r>
          </a:p>
          <a:p>
            <a:pPr lvl="1"/>
            <a:r>
              <a:rPr lang="en-US" dirty="0"/>
              <a:t>Identifies corridor needs while providing circulation and access with minimal disruption to adjacent land uses</a:t>
            </a:r>
          </a:p>
          <a:p>
            <a:pPr lvl="1"/>
            <a:r>
              <a:rPr lang="en-US" dirty="0"/>
              <a:t>Includes a conceptual program of improvement projects consisting of near, mid, and long term needs, each with its own scope and cost estimate</a:t>
            </a:r>
          </a:p>
          <a:p>
            <a:pPr lvl="1"/>
            <a:r>
              <a:rPr lang="en-US" dirty="0"/>
              <a:t>Development of individual projects will be determined by the MPO Policy Board by adoption of projects in the Metropolitan Transportation Plan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67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 to 2040: Corridor Typical Section (ultimate)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066800"/>
            <a:ext cx="8477250" cy="327660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Corridor Typical Section (ultimate) will meet 2040 traffic demand and includes:</a:t>
            </a:r>
          </a:p>
          <a:p>
            <a:pPr lvl="1"/>
            <a:r>
              <a:rPr lang="en-US" sz="1800" dirty="0"/>
              <a:t>4 to 6 </a:t>
            </a:r>
            <a:r>
              <a:rPr lang="en-US" sz="1800" dirty="0" err="1"/>
              <a:t>mainlanes</a:t>
            </a:r>
            <a:r>
              <a:rPr lang="en-US" sz="1800" dirty="0"/>
              <a:t> (depending on location) with one-way frontage roads</a:t>
            </a:r>
          </a:p>
          <a:p>
            <a:pPr lvl="2"/>
            <a:r>
              <a:rPr lang="en-US" sz="1800" dirty="0"/>
              <a:t>TxDOT commits to construct Texas Turnarounds at interchanges and additional crossovers as needed to provide adequate circulation</a:t>
            </a:r>
          </a:p>
          <a:p>
            <a:pPr lvl="2"/>
            <a:r>
              <a:rPr lang="en-US" sz="1800" dirty="0"/>
              <a:t>Local municipalities are interested in planning </a:t>
            </a:r>
            <a:r>
              <a:rPr lang="en-US" sz="1800" dirty="0" err="1"/>
              <a:t>backage</a:t>
            </a:r>
            <a:r>
              <a:rPr lang="en-US" sz="1800" dirty="0"/>
              <a:t> road improvements</a:t>
            </a:r>
          </a:p>
          <a:p>
            <a:pPr lvl="2"/>
            <a:r>
              <a:rPr lang="en-US" sz="1800" dirty="0"/>
              <a:t>The conversion of frontage roads will happen at the same time as ultimate corridor improvements and will be done in logical segments, not all at once</a:t>
            </a:r>
          </a:p>
          <a:p>
            <a:pPr lvl="2"/>
            <a:r>
              <a:rPr lang="en-US" sz="1800" dirty="0"/>
              <a:t>During detailed design, stakeholders and the public will be engaged in specific capacity improvement projects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19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r="2632"/>
          <a:stretch/>
        </p:blipFill>
        <p:spPr>
          <a:xfrm>
            <a:off x="228600" y="4441559"/>
            <a:ext cx="8686800" cy="17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5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Object 60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3" name="think-cell Slide" r:id="rId17" imgW="0" imgH="0" progId="">
                  <p:embed/>
                </p:oleObj>
              </mc:Choice>
              <mc:Fallback>
                <p:oleObj name="think-cell Slide" r:id="rId17" imgW="0" imgH="0" progId="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33375" y="134644"/>
            <a:ext cx="8353425" cy="461665"/>
          </a:xfrm>
        </p:spPr>
        <p:txBody>
          <a:bodyPr/>
          <a:lstStyle/>
          <a:p>
            <a:r>
              <a:rPr lang="en-US" dirty="0"/>
              <a:t>Meeting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56743" y="6553200"/>
            <a:ext cx="211057" cy="187508"/>
          </a:xfrm>
        </p:spPr>
        <p:txBody>
          <a:bodyPr/>
          <a:lstStyle/>
          <a:p>
            <a:pPr lvl="1"/>
            <a:fld id="{126B356D-DBE9-445A-9C43-3D3F41468F04}" type="slidenum">
              <a:rPr lang="en-US" smtClean="0"/>
              <a:pPr lvl="1"/>
              <a:t>2</a:t>
            </a:fld>
            <a:endParaRPr lang="en-US" dirty="0"/>
          </a:p>
        </p:txBody>
      </p:sp>
      <p:sp>
        <p:nvSpPr>
          <p:cNvPr id="45" name="Rectangle 44"/>
          <p:cNvSpPr/>
          <p:nvPr>
            <p:custDataLst>
              <p:tags r:id="rId5"/>
            </p:custDataLst>
          </p:nvPr>
        </p:nvSpPr>
        <p:spPr bwMode="auto">
          <a:xfrm>
            <a:off x="7848601" y="1745061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9-17</a:t>
            </a:r>
          </a:p>
        </p:txBody>
      </p:sp>
      <p:sp>
        <p:nvSpPr>
          <p:cNvPr id="53" name="Rectangle 52"/>
          <p:cNvSpPr/>
          <p:nvPr>
            <p:custDataLst>
              <p:tags r:id="rId6"/>
            </p:custDataLst>
          </p:nvPr>
        </p:nvSpPr>
        <p:spPr bwMode="auto">
          <a:xfrm>
            <a:off x="7848600" y="1066116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3-8</a:t>
            </a:r>
          </a:p>
        </p:txBody>
      </p:sp>
      <p:sp>
        <p:nvSpPr>
          <p:cNvPr id="9" name="Rectangle 8"/>
          <p:cNvSpPr/>
          <p:nvPr>
            <p:custDataLst>
              <p:tags r:id="rId7"/>
            </p:custDataLst>
          </p:nvPr>
        </p:nvSpPr>
        <p:spPr bwMode="auto">
          <a:xfrm rot="10800000" flipH="1" flipV="1">
            <a:off x="479611" y="1066116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Public Involvement	</a:t>
            </a:r>
          </a:p>
        </p:txBody>
      </p:sp>
      <p:sp>
        <p:nvSpPr>
          <p:cNvPr id="47" name="Rectangle 46"/>
          <p:cNvSpPr/>
          <p:nvPr>
            <p:custDataLst>
              <p:tags r:id="rId8"/>
            </p:custDataLst>
          </p:nvPr>
        </p:nvSpPr>
        <p:spPr bwMode="auto">
          <a:xfrm rot="10800000" flipH="1" flipV="1">
            <a:off x="479611" y="1745061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Segment Prioritization		</a:t>
            </a:r>
          </a:p>
        </p:txBody>
      </p:sp>
      <p:sp>
        <p:nvSpPr>
          <p:cNvPr id="11" name="Rectangle 10"/>
          <p:cNvSpPr/>
          <p:nvPr>
            <p:custDataLst>
              <p:tags r:id="rId9"/>
            </p:custDataLst>
          </p:nvPr>
        </p:nvSpPr>
        <p:spPr bwMode="auto">
          <a:xfrm>
            <a:off x="7860890" y="3810000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26</a:t>
            </a:r>
          </a:p>
        </p:txBody>
      </p:sp>
      <p:sp>
        <p:nvSpPr>
          <p:cNvPr id="12" name="Rectangle 11"/>
          <p:cNvSpPr/>
          <p:nvPr>
            <p:custDataLst>
              <p:tags r:id="rId10"/>
            </p:custDataLst>
          </p:nvPr>
        </p:nvSpPr>
        <p:spPr bwMode="auto">
          <a:xfrm rot="10800000" flipH="1" flipV="1">
            <a:off x="491900" y="3810000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Next Steps	</a:t>
            </a:r>
          </a:p>
        </p:txBody>
      </p:sp>
      <p:sp>
        <p:nvSpPr>
          <p:cNvPr id="13" name="Rectangle 12"/>
          <p:cNvSpPr/>
          <p:nvPr>
            <p:custDataLst>
              <p:tags r:id="rId11"/>
            </p:custDataLst>
          </p:nvPr>
        </p:nvSpPr>
        <p:spPr bwMode="auto">
          <a:xfrm>
            <a:off x="7848600" y="2424006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18</a:t>
            </a:r>
          </a:p>
        </p:txBody>
      </p:sp>
      <p:sp>
        <p:nvSpPr>
          <p:cNvPr id="14" name="Rectangle 13"/>
          <p:cNvSpPr/>
          <p:nvPr>
            <p:custDataLst>
              <p:tags r:id="rId12"/>
            </p:custDataLst>
          </p:nvPr>
        </p:nvSpPr>
        <p:spPr bwMode="auto">
          <a:xfrm rot="10800000" flipH="1" flipV="1">
            <a:off x="479610" y="2424006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Corridor Implementation Plan		</a:t>
            </a:r>
          </a:p>
        </p:txBody>
      </p:sp>
      <p:sp>
        <p:nvSpPr>
          <p:cNvPr id="15" name="Rectangle 14"/>
          <p:cNvSpPr/>
          <p:nvPr>
            <p:custDataLst>
              <p:tags r:id="rId13"/>
            </p:custDataLst>
          </p:nvPr>
        </p:nvSpPr>
        <p:spPr bwMode="auto">
          <a:xfrm>
            <a:off x="7860890" y="3102949"/>
            <a:ext cx="953487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0" tIns="0" rIns="0" bIns="0" numCol="1" anchor="ctr"/>
          <a:lstStyle/>
          <a:p>
            <a:pPr algn="ctr"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19-25</a:t>
            </a:r>
          </a:p>
        </p:txBody>
      </p:sp>
      <p:sp>
        <p:nvSpPr>
          <p:cNvPr id="16" name="Rectangle 15"/>
          <p:cNvSpPr/>
          <p:nvPr>
            <p:custDataLst>
              <p:tags r:id="rId14"/>
            </p:custDataLst>
          </p:nvPr>
        </p:nvSpPr>
        <p:spPr bwMode="auto">
          <a:xfrm rot="10800000" flipH="1" flipV="1">
            <a:off x="491900" y="3102949"/>
            <a:ext cx="7216589" cy="585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  <a:alpha val="7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lIns="457200" tIns="45720" rIns="45720" bIns="45720" numCol="1" anchor="ctr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400"/>
              </a:spcAft>
              <a:buClr>
                <a:srgbClr val="B51821"/>
              </a:buClr>
              <a:buSzPct val="100000"/>
              <a:defRPr/>
            </a:pPr>
            <a:r>
              <a:rPr lang="en-US" dirty="0">
                <a:solidFill>
                  <a:prstClr val="black"/>
                </a:solidFill>
                <a:latin typeface="Franklin Gothic Book" pitchFamily="34" charset="0"/>
              </a:rPr>
              <a:t>Looking Ahead to 2040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46" t="1029" r="745" b="229"/>
          <a:stretch/>
        </p:blipFill>
        <p:spPr>
          <a:xfrm>
            <a:off x="3843867" y="1209911"/>
            <a:ext cx="4919133" cy="3200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092" t="1515" r="1092" b="1515"/>
          <a:stretch/>
        </p:blipFill>
        <p:spPr>
          <a:xfrm>
            <a:off x="304800" y="1209911"/>
            <a:ext cx="3326158" cy="4276489"/>
          </a:xfrm>
          <a:prstGeom prst="rect">
            <a:avLst/>
          </a:prstGeom>
          <a:ln w="6350">
            <a:solidFill>
              <a:srgbClr val="747E8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frontage road conversions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86600" y="1485900"/>
            <a:ext cx="1447800" cy="419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43866" y="2133600"/>
            <a:ext cx="3242733" cy="419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67878" y="1676400"/>
            <a:ext cx="1647387" cy="49777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72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impacts of frontage road conversions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5823719"/>
            <a:ext cx="899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Eisele</a:t>
            </a:r>
            <a:r>
              <a:rPr lang="en-US" sz="1050" dirty="0"/>
              <a:t>, William, Christine </a:t>
            </a:r>
            <a:r>
              <a:rPr lang="en-US" sz="1050" dirty="0" err="1"/>
              <a:t>Yager</a:t>
            </a:r>
            <a:r>
              <a:rPr lang="en-US" sz="1050" dirty="0"/>
              <a:t>, Marcus Brewer, William Frawley, </a:t>
            </a:r>
            <a:r>
              <a:rPr lang="en-US" sz="1050" dirty="0" err="1"/>
              <a:t>Eun</a:t>
            </a:r>
            <a:r>
              <a:rPr lang="en-US" sz="1050" dirty="0"/>
              <a:t> </a:t>
            </a:r>
            <a:r>
              <a:rPr lang="en-US" sz="1050" dirty="0" err="1"/>
              <a:t>Sug</a:t>
            </a:r>
            <a:r>
              <a:rPr lang="en-US" sz="1050" dirty="0"/>
              <a:t> Park, Dominique Lord, James Robertson, and Pei-fen </a:t>
            </a:r>
            <a:r>
              <a:rPr lang="en-US" sz="1050" dirty="0" err="1"/>
              <a:t>Kuo</a:t>
            </a:r>
            <a:r>
              <a:rPr lang="en-US" sz="1050" dirty="0"/>
              <a:t>, 2011. </a:t>
            </a:r>
            <a:r>
              <a:rPr lang="en-US" sz="1050" i="1" dirty="0"/>
              <a:t>Safety and Economic Impacts of Converting Two-way Frontage Roads to One-way: Methodology and Findings</a:t>
            </a:r>
            <a:r>
              <a:rPr lang="en-US" sz="1050" dirty="0"/>
              <a:t>. Texas Transportation Institute (TTI) at Texas A&amp;M University. Sponsored by FHWA.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28600" y="2438400"/>
            <a:ext cx="5334000" cy="1546339"/>
            <a:chOff x="152401" y="2240283"/>
            <a:chExt cx="5334000" cy="1546339"/>
          </a:xfrm>
        </p:grpSpPr>
        <p:sp>
          <p:nvSpPr>
            <p:cNvPr id="11" name="Rounded Rectangle 10"/>
            <p:cNvSpPr/>
            <p:nvPr/>
          </p:nvSpPr>
          <p:spPr>
            <a:xfrm>
              <a:off x="152401" y="2241014"/>
              <a:ext cx="5334000" cy="15456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25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26667" r="7778" b="48889"/>
            <a:stretch/>
          </p:blipFill>
          <p:spPr>
            <a:xfrm>
              <a:off x="2362200" y="2749432"/>
              <a:ext cx="3018580" cy="8624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2240283"/>
              <a:ext cx="5012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25000"/>
                    </a:schemeClr>
                  </a:solidFill>
                  <a:latin typeface="Franklin Gothic Medium Cond" panose="020B0606030402020204" pitchFamily="34" charset="0"/>
                </a:rPr>
                <a:t>Reducing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Franklin Gothic Medium Cond" panose="020B0606030402020204" pitchFamily="34" charset="0"/>
                </a:rPr>
                <a:t> </a:t>
              </a:r>
              <a:r>
                <a:rPr lang="en-US" sz="2000" dirty="0">
                  <a:solidFill>
                    <a:schemeClr val="bg2">
                      <a:lumMod val="25000"/>
                    </a:schemeClr>
                  </a:solidFill>
                  <a:latin typeface="Franklin Gothic Medium Cond" panose="020B0606030402020204" pitchFamily="34" charset="0"/>
                </a:rPr>
                <a:t>serious head-on and angle crashes by</a:t>
              </a:r>
              <a:endParaRPr lang="en-US" dirty="0">
                <a:solidFill>
                  <a:schemeClr val="bg2">
                    <a:lumMod val="25000"/>
                  </a:schemeClr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827797"/>
              <a:ext cx="21481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2">
                      <a:lumMod val="25000"/>
                    </a:schemeClr>
                  </a:solidFill>
                  <a:latin typeface="Franklin Gothic Demi Cond" panose="020B0706030402020204" pitchFamily="34" charset="0"/>
                </a:rPr>
                <a:t>83 - 94%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0545" y="4193366"/>
            <a:ext cx="4038600" cy="1674034"/>
            <a:chOff x="200545" y="3962899"/>
            <a:chExt cx="4038600" cy="1674034"/>
          </a:xfrm>
        </p:grpSpPr>
        <p:grpSp>
          <p:nvGrpSpPr>
            <p:cNvPr id="31" name="Group 30"/>
            <p:cNvGrpSpPr/>
            <p:nvPr/>
          </p:nvGrpSpPr>
          <p:grpSpPr>
            <a:xfrm>
              <a:off x="200545" y="3962899"/>
              <a:ext cx="4038600" cy="1545608"/>
              <a:chOff x="876300" y="4041249"/>
              <a:chExt cx="4038600" cy="154560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876300" y="4041249"/>
                <a:ext cx="4038600" cy="154560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1438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err="1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34" t="16666" r="23333" b="31111"/>
              <a:stretch/>
            </p:blipFill>
            <p:spPr>
              <a:xfrm>
                <a:off x="1028699" y="4121315"/>
                <a:ext cx="1417320" cy="1387793"/>
              </a:xfrm>
              <a:prstGeom prst="rect">
                <a:avLst/>
              </a:prstGeom>
            </p:spPr>
          </p:pic>
          <p:sp>
            <p:nvSpPr>
              <p:cNvPr id="15" name="Explosion 1 14"/>
              <p:cNvSpPr/>
              <p:nvPr/>
            </p:nvSpPr>
            <p:spPr>
              <a:xfrm>
                <a:off x="1485899" y="4582298"/>
                <a:ext cx="548640" cy="548640"/>
              </a:xfrm>
              <a:prstGeom prst="irregularSeal1">
                <a:avLst/>
              </a:prstGeom>
              <a:solidFill>
                <a:srgbClr val="1438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err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50634" y="4102565"/>
                <a:ext cx="2364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14385C"/>
                    </a:solidFill>
                    <a:latin typeface="Franklin Gothic Medium Cond" panose="020B0606030402020204" pitchFamily="34" charset="0"/>
                  </a:rPr>
                  <a:t>Reducing</a:t>
                </a:r>
                <a:br>
                  <a:rPr lang="en-US" sz="2800" dirty="0">
                    <a:solidFill>
                      <a:srgbClr val="14385C"/>
                    </a:solidFill>
                    <a:latin typeface="Franklin Gothic Medium Cond" panose="020B0606030402020204" pitchFamily="34" charset="0"/>
                  </a:rPr>
                </a:br>
                <a:r>
                  <a:rPr lang="en-US" sz="2000" dirty="0">
                    <a:solidFill>
                      <a:srgbClr val="14385C"/>
                    </a:solidFill>
                    <a:latin typeface="Franklin Gothic Medium Cond" panose="020B0606030402020204" pitchFamily="34" charset="0"/>
                  </a:rPr>
                  <a:t>intersection crashes by</a:t>
                </a:r>
                <a:endParaRPr lang="en-US" dirty="0">
                  <a:solidFill>
                    <a:srgbClr val="14385C"/>
                  </a:solidFill>
                  <a:latin typeface="Franklin Gothic Demi Cond" panose="020B070603040202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64440" y="4744381"/>
              <a:ext cx="2137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14385C"/>
                  </a:solidFill>
                  <a:latin typeface="Franklin Gothic Demi Cond" panose="020B0706030402020204" pitchFamily="34" charset="0"/>
                </a:rPr>
                <a:t>77 - 85%</a:t>
              </a:r>
            </a:p>
            <a:p>
              <a:endParaRPr lang="en-US" sz="1200" dirty="0" err="1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4999" y="2236084"/>
            <a:ext cx="3143454" cy="1977256"/>
            <a:chOff x="5714999" y="2236084"/>
            <a:chExt cx="3143454" cy="1977256"/>
          </a:xfrm>
        </p:grpSpPr>
        <p:sp>
          <p:nvSpPr>
            <p:cNvPr id="21" name="Rounded Rectangle 20"/>
            <p:cNvSpPr/>
            <p:nvPr/>
          </p:nvSpPr>
          <p:spPr>
            <a:xfrm>
              <a:off x="5717487" y="2236084"/>
              <a:ext cx="3140966" cy="197725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438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4999" y="2336761"/>
              <a:ext cx="30185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14385C"/>
                  </a:solidFill>
                  <a:latin typeface="Franklin Gothic Medium Cond" panose="020B0606030402020204" pitchFamily="34" charset="0"/>
                </a:rPr>
                <a:t>Reducing</a:t>
              </a:r>
              <a:r>
                <a:rPr lang="en-US" sz="2800" dirty="0">
                  <a:solidFill>
                    <a:srgbClr val="14385C"/>
                  </a:solidFill>
                  <a:latin typeface="Franklin Gothic Medium Cond" panose="020B0606030402020204" pitchFamily="34" charset="0"/>
                </a:rPr>
                <a:t> </a:t>
              </a:r>
              <a:r>
                <a:rPr lang="en-US" sz="2000" dirty="0">
                  <a:solidFill>
                    <a:srgbClr val="14385C"/>
                  </a:solidFill>
                  <a:latin typeface="Franklin Gothic Medium Cond" panose="020B0606030402020204" pitchFamily="34" charset="0"/>
                </a:rPr>
                <a:t>fatal and injury crashes by </a:t>
              </a:r>
              <a:endParaRPr lang="en-US" dirty="0">
                <a:solidFill>
                  <a:srgbClr val="14385C"/>
                </a:solidFill>
                <a:latin typeface="Franklin Gothic Demi Cond" panose="020B07060304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22222" r="26666" b="38889"/>
            <a:stretch/>
          </p:blipFill>
          <p:spPr>
            <a:xfrm>
              <a:off x="5935897" y="2831609"/>
              <a:ext cx="1591136" cy="12106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715453" y="3268436"/>
              <a:ext cx="1066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14385C"/>
                  </a:solidFill>
                  <a:latin typeface="Franklin Gothic Demi Cond" panose="020B0706030402020204" pitchFamily="34" charset="0"/>
                </a:rPr>
                <a:t>57%</a:t>
              </a:r>
            </a:p>
            <a:p>
              <a:endParaRPr lang="en-US" sz="1200" dirty="0" err="1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400" y="76325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Medium Cond" panose="020B0606030402020204" pitchFamily="34" charset="0"/>
              </a:rPr>
              <a:t>Two-way to one-way frontage road conversions improved safety by: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572000" y="4334097"/>
            <a:ext cx="4267200" cy="1393939"/>
            <a:chOff x="7010400" y="1004746"/>
            <a:chExt cx="4267200" cy="1393939"/>
          </a:xfrm>
        </p:grpSpPr>
        <p:sp>
          <p:nvSpPr>
            <p:cNvPr id="25" name="Rounded Rectangle 24"/>
            <p:cNvSpPr/>
            <p:nvPr/>
          </p:nvSpPr>
          <p:spPr>
            <a:xfrm>
              <a:off x="7010400" y="1005477"/>
              <a:ext cx="4267200" cy="13932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err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86599" y="1004746"/>
              <a:ext cx="4038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>
                      <a:lumMod val="50000"/>
                    </a:schemeClr>
                  </a:solidFill>
                  <a:latin typeface="Franklin Gothic Medium Cond" panose="020B0606030402020204" pitchFamily="34" charset="0"/>
                </a:rPr>
                <a:t>Reduces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Franklin Gothic Medium Cond" panose="020B0606030402020204" pitchFamily="34" charset="0"/>
                </a:rPr>
                <a:t> 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Franklin Gothic Medium Cond" panose="020B0606030402020204" pitchFamily="34" charset="0"/>
                </a:rPr>
                <a:t>serious rear-end crashes by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10799" y="1460232"/>
              <a:ext cx="1066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>
                      <a:lumMod val="50000"/>
                    </a:schemeClr>
                  </a:solidFill>
                  <a:latin typeface="Franklin Gothic Demi Cond" panose="020B0706030402020204" pitchFamily="34" charset="0"/>
                </a:rPr>
                <a:t>73%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080" y="1474083"/>
              <a:ext cx="3017520" cy="888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57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impacts of frontage road conversions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5909102"/>
            <a:ext cx="8991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Woods, Donald L., Myung-Soon Chang, and Carlton Allen, 1983. </a:t>
            </a:r>
            <a:r>
              <a:rPr lang="en-US" sz="1050" i="1" dirty="0"/>
              <a:t>Operational and Safety Analysis of Two-Way and One-way Frontage Roads</a:t>
            </a:r>
            <a:r>
              <a:rPr lang="en-US" sz="1050" dirty="0"/>
              <a:t>. Texas Transportation Institute (TTI) at Texas A&amp;M University. Sponsored by FHWA.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2400" y="63293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Franklin Gothic Medium Cond" panose="020B0606030402020204" pitchFamily="34" charset="0"/>
              </a:rPr>
              <a:t>Reduction in number of conflict points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9503" y="13716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Two</a:t>
            </a:r>
            <a:r>
              <a:rPr lang="en-US" sz="2800" dirty="0">
                <a:latin typeface="Franklin Gothic Medium Cond" panose="020B0606030402020204" pitchFamily="34" charset="0"/>
              </a:rPr>
              <a:t>-way operation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13980" y="1402080"/>
            <a:ext cx="381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One</a:t>
            </a:r>
            <a:r>
              <a:rPr lang="en-US" sz="2800" dirty="0">
                <a:latin typeface="Franklin Gothic Medium Cond" panose="020B0606030402020204" pitchFamily="34" charset="0"/>
              </a:rPr>
              <a:t>-way operation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734301" y="2362200"/>
            <a:ext cx="3790197" cy="2639601"/>
            <a:chOff x="4734301" y="1981200"/>
            <a:chExt cx="3790197" cy="263960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l="2662" t="24586" r="22796" b="1654"/>
            <a:stretch/>
          </p:blipFill>
          <p:spPr>
            <a:xfrm>
              <a:off x="4734301" y="1981200"/>
              <a:ext cx="3790197" cy="263960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6070598" y="2638414"/>
              <a:ext cx="111760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C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Medium Cond" panose="020B0606030402020204" pitchFamily="34" charset="0"/>
                </a:rPr>
                <a:t>CROSS STREET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5744" r="26141" b="20425"/>
          <a:stretch/>
        </p:blipFill>
        <p:spPr>
          <a:xfrm>
            <a:off x="634743" y="2462604"/>
            <a:ext cx="3657600" cy="2639601"/>
          </a:xfrm>
          <a:prstGeom prst="rect">
            <a:avLst/>
          </a:prstGeom>
          <a:ln w="38100"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1787903" y="3059117"/>
            <a:ext cx="1320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rPr>
              <a:t>CROSS STREET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111553" y="2344846"/>
            <a:ext cx="10403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rPr>
              <a:t>FRONTAGE RD</a:t>
            </a:r>
          </a:p>
        </p:txBody>
      </p:sp>
      <p:sp>
        <p:nvSpPr>
          <p:cNvPr id="39" name="TextBox 38"/>
          <p:cNvSpPr txBox="1"/>
          <p:nvPr/>
        </p:nvSpPr>
        <p:spPr>
          <a:xfrm rot="5400000" flipH="1">
            <a:off x="2716704" y="2380416"/>
            <a:ext cx="10403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rPr>
              <a:t>FRONTAGE RD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5430478" y="2306276"/>
            <a:ext cx="9632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cap="small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rPr>
              <a:t>FRONTAGE RD</a:t>
            </a:r>
          </a:p>
        </p:txBody>
      </p:sp>
      <p:sp>
        <p:nvSpPr>
          <p:cNvPr id="41" name="TextBox 40"/>
          <p:cNvSpPr txBox="1"/>
          <p:nvPr/>
        </p:nvSpPr>
        <p:spPr>
          <a:xfrm rot="5400000" flipH="1">
            <a:off x="6946259" y="2317447"/>
            <a:ext cx="10403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rPr>
              <a:t>FRONTAGE RD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9503" y="1402079"/>
            <a:ext cx="3876297" cy="4389121"/>
          </a:xfrm>
          <a:prstGeom prst="rect">
            <a:avLst/>
          </a:prstGeom>
          <a:noFill/>
          <a:ln w="38100">
            <a:solidFill>
              <a:srgbClr val="925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91249" y="1402080"/>
            <a:ext cx="3876297" cy="4389120"/>
          </a:xfrm>
          <a:prstGeom prst="rect">
            <a:avLst/>
          </a:prstGeom>
          <a:noFill/>
          <a:ln w="38100">
            <a:solidFill>
              <a:srgbClr val="925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9891" y="5070919"/>
            <a:ext cx="225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32 </a:t>
            </a:r>
            <a:r>
              <a:rPr lang="en-US" sz="2000" dirty="0">
                <a:latin typeface="Franklin Gothic Medium Cond" panose="020B0606030402020204" pitchFamily="34" charset="0"/>
              </a:rPr>
              <a:t>Conflict points</a:t>
            </a:r>
          </a:p>
          <a:p>
            <a:r>
              <a:rPr lang="en-US" sz="20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16</a:t>
            </a:r>
            <a:r>
              <a:rPr lang="en-US" sz="2000" dirty="0">
                <a:latin typeface="Franklin Gothic Medium Cond" panose="020B0606030402020204" pitchFamily="34" charset="0"/>
              </a:rPr>
              <a:t> Basic Movements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562600" y="5083314"/>
            <a:ext cx="2202308" cy="707886"/>
            <a:chOff x="5646292" y="5159514"/>
            <a:chExt cx="2202308" cy="707886"/>
          </a:xfrm>
        </p:grpSpPr>
        <p:sp>
          <p:nvSpPr>
            <p:cNvPr id="45" name="TextBox 44"/>
            <p:cNvSpPr txBox="1"/>
            <p:nvPr/>
          </p:nvSpPr>
          <p:spPr>
            <a:xfrm>
              <a:off x="5646292" y="5159514"/>
              <a:ext cx="5259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Franklin Gothic Medium Cond" panose="020B0606030402020204" pitchFamily="34" charset="0"/>
                </a:rPr>
                <a:t>10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Franklin Gothic Medium Cond" panose="020B0606030402020204" pitchFamily="34" charset="0"/>
                </a:rPr>
                <a:t> 6</a:t>
              </a:r>
              <a:endParaRPr lang="en-US" sz="2000" dirty="0">
                <a:latin typeface="Franklin Gothic Medium Cond" panose="020B06060304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974080" y="5159514"/>
              <a:ext cx="1874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Franklin Gothic Medium Cond" panose="020B0606030402020204" pitchFamily="34" charset="0"/>
                </a:rPr>
                <a:t>Conflict points</a:t>
              </a:r>
            </a:p>
            <a:p>
              <a:r>
                <a:rPr lang="en-US" sz="2000" dirty="0">
                  <a:latin typeface="Franklin Gothic Medium Cond" panose="020B0606030402020204" pitchFamily="34" charset="0"/>
                </a:rPr>
                <a:t>Basic Movements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679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impacts of frontage road conversions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5823719"/>
            <a:ext cx="899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Eisele</a:t>
            </a:r>
            <a:r>
              <a:rPr lang="en-US" sz="1050" dirty="0"/>
              <a:t>, William, Christine </a:t>
            </a:r>
            <a:r>
              <a:rPr lang="en-US" sz="1050" dirty="0" err="1"/>
              <a:t>Yager</a:t>
            </a:r>
            <a:r>
              <a:rPr lang="en-US" sz="1050" dirty="0"/>
              <a:t>, Marcus Brewer, William Frawley, </a:t>
            </a:r>
            <a:r>
              <a:rPr lang="en-US" sz="1050" dirty="0" err="1"/>
              <a:t>Eun</a:t>
            </a:r>
            <a:r>
              <a:rPr lang="en-US" sz="1050" dirty="0"/>
              <a:t> </a:t>
            </a:r>
            <a:r>
              <a:rPr lang="en-US" sz="1050" dirty="0" err="1"/>
              <a:t>Sug</a:t>
            </a:r>
            <a:r>
              <a:rPr lang="en-US" sz="1050" dirty="0"/>
              <a:t> Park, Dominique Lord, James Robertson, and Pei-fen </a:t>
            </a:r>
            <a:r>
              <a:rPr lang="en-US" sz="1050" dirty="0" err="1"/>
              <a:t>Kuo</a:t>
            </a:r>
            <a:r>
              <a:rPr lang="en-US" sz="1050" dirty="0"/>
              <a:t>, 2011. </a:t>
            </a:r>
            <a:r>
              <a:rPr lang="en-US" sz="1050" i="1" dirty="0"/>
              <a:t>Safety and Economic Impacts of Converting Two-way Frontage Roads to One-way: Methodology and Findings</a:t>
            </a:r>
            <a:r>
              <a:rPr lang="en-US" sz="1050" dirty="0"/>
              <a:t>. Texas Transportation Institute (TTI) at Texas A&amp;M University. Sponsored by FHWA.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08325" y="3059020"/>
            <a:ext cx="5877559" cy="1554272"/>
          </a:xfrm>
          <a:prstGeom prst="rect">
            <a:avLst/>
          </a:prstGeom>
          <a:solidFill>
            <a:srgbClr val="CC7A00"/>
          </a:solidFill>
          <a:ln>
            <a:solidFill>
              <a:srgbClr val="14385C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No substantial negative impacts to businesses three years after frontage road conversion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No apparent negative effects on appraisal values along conversion sites in the long-term</a:t>
            </a:r>
          </a:p>
        </p:txBody>
      </p:sp>
      <p:cxnSp>
        <p:nvCxnSpPr>
          <p:cNvPr id="11" name="Straight Arrow Connector 10"/>
          <p:cNvCxnSpPr>
            <a:stCxn id="7" idx="3"/>
            <a:endCxn id="3" idx="1"/>
          </p:cNvCxnSpPr>
          <p:nvPr/>
        </p:nvCxnSpPr>
        <p:spPr>
          <a:xfrm>
            <a:off x="2621280" y="1804204"/>
            <a:ext cx="487045" cy="2031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5" idx="3"/>
            <a:endCxn id="3" idx="1"/>
          </p:cNvCxnSpPr>
          <p:nvPr/>
        </p:nvCxnSpPr>
        <p:spPr>
          <a:xfrm>
            <a:off x="2621280" y="3512996"/>
            <a:ext cx="487045" cy="323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6" idx="3"/>
            <a:endCxn id="3" idx="1"/>
          </p:cNvCxnSpPr>
          <p:nvPr/>
        </p:nvCxnSpPr>
        <p:spPr>
          <a:xfrm flipV="1">
            <a:off x="2621280" y="3836156"/>
            <a:ext cx="487045" cy="1380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304800" y="1267579"/>
            <a:ext cx="2438400" cy="1073250"/>
            <a:chOff x="304800" y="1267579"/>
            <a:chExt cx="2438400" cy="107325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8333" r="16667" b="25001"/>
            <a:stretch/>
          </p:blipFill>
          <p:spPr>
            <a:xfrm>
              <a:off x="332192" y="1280160"/>
              <a:ext cx="1005840" cy="1005840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304800" y="1267579"/>
              <a:ext cx="2438400" cy="1073250"/>
              <a:chOff x="274320" y="866575"/>
              <a:chExt cx="2438400" cy="115853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74320" y="866575"/>
                <a:ext cx="2316480" cy="1158538"/>
              </a:xfrm>
              <a:prstGeom prst="rect">
                <a:avLst/>
              </a:prstGeom>
              <a:solidFill>
                <a:srgbClr val="747E85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45820" y="1003958"/>
                <a:ext cx="1866900" cy="9358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Franklin Gothic Book" panose="020B0503020102020204" pitchFamily="34" charset="0"/>
                  </a:rPr>
                  <a:t>Gross Sales Data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04800" y="4685162"/>
            <a:ext cx="2362200" cy="1062357"/>
            <a:chOff x="274320" y="2994024"/>
            <a:chExt cx="2362200" cy="106235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2778" r="22222" b="16666"/>
            <a:stretch/>
          </p:blipFill>
          <p:spPr>
            <a:xfrm>
              <a:off x="304800" y="2994024"/>
              <a:ext cx="725214" cy="10515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74320" y="2994024"/>
              <a:ext cx="2316480" cy="1062357"/>
            </a:xfrm>
            <a:prstGeom prst="rect">
              <a:avLst/>
            </a:prstGeom>
            <a:solidFill>
              <a:srgbClr val="747E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07720" y="3196246"/>
              <a:ext cx="1828800" cy="7661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Book" panose="020B0503020102020204" pitchFamily="34" charset="0"/>
                </a:rPr>
                <a:t>Employment Data</a:t>
              </a:r>
              <a:endPara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7546" y="3042317"/>
            <a:ext cx="2353734" cy="941357"/>
            <a:chOff x="237066" y="2017104"/>
            <a:chExt cx="2353734" cy="9413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" t="5555" r="8333" b="19445"/>
            <a:stretch/>
          </p:blipFill>
          <p:spPr>
            <a:xfrm>
              <a:off x="237066" y="2033807"/>
              <a:ext cx="1049867" cy="9144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74320" y="2017104"/>
              <a:ext cx="2316480" cy="941357"/>
            </a:xfrm>
            <a:prstGeom prst="rect">
              <a:avLst/>
            </a:prstGeom>
            <a:solidFill>
              <a:srgbClr val="747E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01725" y="2145769"/>
              <a:ext cx="1458595" cy="7315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Book" panose="020B0503020102020204" pitchFamily="34" charset="0"/>
                </a:rPr>
                <a:t>Appraisal Data</a:t>
              </a:r>
              <a:endPara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/>
          <a:srcRect l="1092" t="1515" r="1092" b="1515"/>
          <a:stretch/>
        </p:blipFill>
        <p:spPr>
          <a:xfrm>
            <a:off x="7010400" y="228600"/>
            <a:ext cx="1975484" cy="2539908"/>
          </a:xfrm>
          <a:prstGeom prst="rect">
            <a:avLst/>
          </a:prstGeom>
          <a:ln w="6350">
            <a:solidFill>
              <a:srgbClr val="747E85"/>
            </a:solidFill>
          </a:ln>
        </p:spPr>
      </p:pic>
    </p:spTree>
    <p:extLst>
      <p:ext uri="{BB962C8B-B14F-4D97-AF65-F5344CB8AC3E}">
        <p14:creationId xmlns:p14="http://schemas.microsoft.com/office/powerpoint/2010/main" val="296992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092" t="1515" r="1092" b="1515"/>
          <a:stretch/>
        </p:blipFill>
        <p:spPr>
          <a:xfrm>
            <a:off x="7010400" y="228600"/>
            <a:ext cx="1975484" cy="2539908"/>
          </a:xfrm>
          <a:prstGeom prst="rect">
            <a:avLst/>
          </a:prstGeom>
          <a:ln w="6350">
            <a:solidFill>
              <a:srgbClr val="747E85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impacts of frontage road conversions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5823719"/>
            <a:ext cx="899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Eisele</a:t>
            </a:r>
            <a:r>
              <a:rPr lang="en-US" sz="1050" dirty="0"/>
              <a:t>, William, Christine </a:t>
            </a:r>
            <a:r>
              <a:rPr lang="en-US" sz="1050" dirty="0" err="1"/>
              <a:t>Yager</a:t>
            </a:r>
            <a:r>
              <a:rPr lang="en-US" sz="1050" dirty="0"/>
              <a:t>, Marcus Brewer, William Frawley, </a:t>
            </a:r>
            <a:r>
              <a:rPr lang="en-US" sz="1050" dirty="0" err="1"/>
              <a:t>Eun</a:t>
            </a:r>
            <a:r>
              <a:rPr lang="en-US" sz="1050" dirty="0"/>
              <a:t> </a:t>
            </a:r>
            <a:r>
              <a:rPr lang="en-US" sz="1050" dirty="0" err="1"/>
              <a:t>Sug</a:t>
            </a:r>
            <a:r>
              <a:rPr lang="en-US" sz="1050" dirty="0"/>
              <a:t> Park, Dominique Lord, James Robertson, and Pei-fen </a:t>
            </a:r>
            <a:r>
              <a:rPr lang="en-US" sz="1050" dirty="0" err="1"/>
              <a:t>Kuo</a:t>
            </a:r>
            <a:r>
              <a:rPr lang="en-US" sz="1050" dirty="0"/>
              <a:t>, 2011. </a:t>
            </a:r>
            <a:r>
              <a:rPr lang="en-US" sz="1050" i="1" dirty="0"/>
              <a:t>Safety and Economic Impacts of Converting Two-way Frontage Roads to One-way: Methodology and Findings</a:t>
            </a:r>
            <a:r>
              <a:rPr lang="en-US" sz="1050" dirty="0"/>
              <a:t>. Texas Transportation Institute (TTI) at Texas A&amp;M University. Sponsored by FHWA.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2438400"/>
            <a:ext cx="5715000" cy="2246769"/>
          </a:xfrm>
          <a:prstGeom prst="rect">
            <a:avLst/>
          </a:prstGeom>
          <a:solidFill>
            <a:srgbClr val="CC7A00"/>
          </a:solidFill>
          <a:ln>
            <a:solidFill>
              <a:srgbClr val="14385C"/>
            </a:solidFill>
          </a:ln>
        </p:spPr>
        <p:txBody>
          <a:bodyPr wrap="square">
            <a:spAutoFit/>
          </a:bodyPr>
          <a:lstStyle/>
          <a:p>
            <a:pPr marL="228600" lvl="1"/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Prior to conversion, customers, owners, and managers ranked the following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Customer Service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Product Quality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Product Price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u="sng" dirty="0">
                <a:solidFill>
                  <a:srgbClr val="14385C"/>
                </a:solidFill>
                <a:latin typeface="Franklin Gothic Book" panose="020B0503020102020204" pitchFamily="34" charset="0"/>
              </a:rPr>
              <a:t>Distance to travel</a:t>
            </a:r>
          </a:p>
          <a:p>
            <a:pPr marL="685800" lvl="1" indent="-457200">
              <a:buFont typeface="+mj-lt"/>
              <a:buAutoNum type="arabicPeriod"/>
            </a:pPr>
            <a:r>
              <a:rPr lang="en-US" sz="2000" u="sng" dirty="0">
                <a:solidFill>
                  <a:srgbClr val="14385C"/>
                </a:solidFill>
                <a:latin typeface="Franklin Gothic Book" panose="020B0503020102020204" pitchFamily="34" charset="0"/>
              </a:rPr>
              <a:t>Accessibility to Store</a:t>
            </a:r>
            <a:endParaRPr lang="en-US" sz="2000" u="sng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04800" y="921649"/>
            <a:ext cx="2667000" cy="1440551"/>
            <a:chOff x="304800" y="997849"/>
            <a:chExt cx="2667000" cy="144055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5" t="2778" r="19445" b="16667"/>
            <a:stretch/>
          </p:blipFill>
          <p:spPr>
            <a:xfrm>
              <a:off x="341060" y="997849"/>
              <a:ext cx="832420" cy="109728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04800" y="1005787"/>
              <a:ext cx="2667000" cy="1432613"/>
            </a:xfrm>
            <a:prstGeom prst="rect">
              <a:avLst/>
            </a:prstGeom>
            <a:solidFill>
              <a:srgbClr val="747E8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8200" y="1005788"/>
              <a:ext cx="2133600" cy="14003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Franklin Gothic Book" panose="020B0503020102020204" pitchFamily="34" charset="0"/>
                </a:rPr>
                <a:t>Surveys of business owners/ managers and customers</a:t>
              </a:r>
              <a:endPara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767" y="4572000"/>
            <a:ext cx="4867275" cy="971550"/>
          </a:xfrm>
          <a:prstGeom prst="rect">
            <a:avLst/>
          </a:prstGeom>
          <a:ln>
            <a:solidFill>
              <a:srgbClr val="747E85"/>
            </a:solidFill>
          </a:ln>
        </p:spPr>
      </p:pic>
      <p:cxnSp>
        <p:nvCxnSpPr>
          <p:cNvPr id="44" name="Straight Connector 43"/>
          <p:cNvCxnSpPr>
            <a:endCxn id="36" idx="2"/>
          </p:cNvCxnSpPr>
          <p:nvPr/>
        </p:nvCxnSpPr>
        <p:spPr>
          <a:xfrm flipV="1">
            <a:off x="6553200" y="2768508"/>
            <a:ext cx="1444942" cy="1803492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9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8844">
            <a:off x="338923" y="4471146"/>
            <a:ext cx="3512887" cy="141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Frontage Road Conversion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312" y="733720"/>
            <a:ext cx="8477250" cy="5181600"/>
          </a:xfrm>
        </p:spPr>
        <p:txBody>
          <a:bodyPr/>
          <a:lstStyle/>
          <a:p>
            <a:r>
              <a:rPr lang="en-US" dirty="0"/>
              <a:t>Other interstates where frontage roads have been converted to one-way include:</a:t>
            </a:r>
          </a:p>
          <a:p>
            <a:pPr lvl="1"/>
            <a:r>
              <a:rPr lang="en-US" dirty="0"/>
              <a:t>I-30 in Texarkana</a:t>
            </a:r>
          </a:p>
          <a:p>
            <a:pPr lvl="1"/>
            <a:r>
              <a:rPr lang="en-US" dirty="0"/>
              <a:t>I-20 in Abilene</a:t>
            </a:r>
          </a:p>
          <a:p>
            <a:pPr lvl="1"/>
            <a:r>
              <a:rPr lang="en-US" dirty="0"/>
              <a:t>I-45 near Madisonville</a:t>
            </a:r>
          </a:p>
          <a:p>
            <a:pPr lvl="1"/>
            <a:r>
              <a:rPr lang="en-US" dirty="0"/>
              <a:t>I-35 near Kyle/San Marcos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5767277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http://www.madisonvillemeteor.com/news/article_2c19fc32-cae7-11e1-aeeb-0019bb2963f4.html</a:t>
            </a:r>
          </a:p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https://ftp.dot.state.tx.us/pub/txdot-info/abl/i20/i20_brochure.pdf</a:t>
            </a:r>
          </a:p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http://static.tti.tamu.edu/conferences/tsc16/presentations/traffic-ops-2/simmons-dupree%20.pdf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08"/>
          <a:stretch/>
        </p:blipFill>
        <p:spPr>
          <a:xfrm rot="21440137">
            <a:off x="3696510" y="2447207"/>
            <a:ext cx="3939757" cy="297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518">
            <a:off x="6666517" y="1104689"/>
            <a:ext cx="2202422" cy="281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017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3374" y="1066800"/>
            <a:ext cx="8582025" cy="5181600"/>
          </a:xfrm>
        </p:spPr>
        <p:txBody>
          <a:bodyPr/>
          <a:lstStyle/>
          <a:p>
            <a:r>
              <a:rPr lang="en-US" sz="2400" dirty="0"/>
              <a:t>Policy Board Consideration of Recommendations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(January 2017)</a:t>
            </a:r>
          </a:p>
          <a:p>
            <a:pPr lvl="1"/>
            <a:r>
              <a:rPr lang="en-US" dirty="0"/>
              <a:t>Preliminary Design of Recommended Segments </a:t>
            </a:r>
            <a:r>
              <a:rPr lang="en-US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(2017)</a:t>
            </a:r>
            <a:endParaRPr lang="en-US" dirty="0"/>
          </a:p>
          <a:p>
            <a:endParaRPr lang="en-US" dirty="0"/>
          </a:p>
          <a:p>
            <a:r>
              <a:rPr lang="en-US" sz="2400" dirty="0"/>
              <a:t>Corridor Implementation Plan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(2017)</a:t>
            </a:r>
          </a:p>
          <a:p>
            <a:endParaRPr lang="en-US" dirty="0"/>
          </a:p>
          <a:p>
            <a:r>
              <a:rPr lang="en-US" sz="2400" dirty="0"/>
              <a:t>Future Stakeholder Workgroup Involvement 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(TBD)</a:t>
            </a:r>
          </a:p>
        </p:txBody>
      </p:sp>
    </p:spTree>
    <p:extLst>
      <p:ext uri="{BB962C8B-B14F-4D97-AF65-F5344CB8AC3E}">
        <p14:creationId xmlns:p14="http://schemas.microsoft.com/office/powerpoint/2010/main" val="3100168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Cameron Walker, AICP</a:t>
            </a:r>
          </a:p>
          <a:p>
            <a:pPr marL="0" indent="0">
              <a:buNone/>
            </a:pPr>
            <a:r>
              <a:rPr lang="en-US" dirty="0"/>
              <a:t>Executive Director</a:t>
            </a:r>
          </a:p>
          <a:p>
            <a:pPr marL="0" indent="0">
              <a:buNone/>
            </a:pPr>
            <a:r>
              <a:rPr lang="en-US" dirty="0"/>
              <a:t>Permian Basin MPO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cwalker@permianbasinmpo.com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Roger Beall, PE</a:t>
            </a:r>
          </a:p>
          <a:p>
            <a:pPr marL="0" indent="0">
              <a:buNone/>
            </a:pPr>
            <a:r>
              <a:rPr lang="en-US" dirty="0"/>
              <a:t>Corridor Planning Manager</a:t>
            </a:r>
          </a:p>
          <a:p>
            <a:pPr marL="0" indent="0">
              <a:buNone/>
            </a:pPr>
            <a:r>
              <a:rPr lang="en-US" dirty="0"/>
              <a:t>TxDOT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Roger.Beall@txdot.gov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Will Barresi, PE</a:t>
            </a:r>
          </a:p>
          <a:p>
            <a:pPr marL="0" indent="0">
              <a:buNone/>
            </a:pPr>
            <a:r>
              <a:rPr lang="en-US" dirty="0"/>
              <a:t>Project Manager</a:t>
            </a:r>
          </a:p>
          <a:p>
            <a:pPr marL="0" indent="0">
              <a:buNone/>
            </a:pPr>
            <a:r>
              <a:rPr lang="en-US" dirty="0"/>
              <a:t>CH2M</a:t>
            </a:r>
          </a:p>
          <a:p>
            <a:pPr marL="0" indent="0">
              <a:buNone/>
            </a:pPr>
            <a:r>
              <a:rPr lang="en-US" u="sng" dirty="0">
                <a:hlinkClick r:id="rId5" tooltip="mailto:Will.Barresi@ch2m.com"/>
              </a:rPr>
              <a:t>Will.Barresi@ch2m.com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5791200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Iconography created by </a:t>
            </a:r>
            <a:r>
              <a:rPr lang="en-US" sz="800" dirty="0" err="1"/>
              <a:t>Anuar</a:t>
            </a:r>
            <a:r>
              <a:rPr lang="en-US" sz="800" dirty="0"/>
              <a:t> </a:t>
            </a:r>
            <a:r>
              <a:rPr lang="en-US" sz="800" dirty="0" err="1"/>
              <a:t>Zhumaev</a:t>
            </a:r>
            <a:r>
              <a:rPr lang="en-US" sz="800" dirty="0"/>
              <a:t>, Stephanie </a:t>
            </a:r>
            <a:r>
              <a:rPr lang="en-US" sz="800" dirty="0" err="1"/>
              <a:t>Wauters</a:t>
            </a:r>
            <a:r>
              <a:rPr lang="en-US" sz="800" dirty="0"/>
              <a:t>, </a:t>
            </a:r>
            <a:r>
              <a:rPr lang="en-US" sz="800" dirty="0" err="1"/>
              <a:t>Firman</a:t>
            </a:r>
            <a:r>
              <a:rPr lang="en-US" sz="800" dirty="0"/>
              <a:t> </a:t>
            </a:r>
            <a:r>
              <a:rPr lang="en-US" sz="800" dirty="0" err="1"/>
              <a:t>Suci</a:t>
            </a:r>
            <a:r>
              <a:rPr lang="en-US" sz="800" dirty="0"/>
              <a:t> Ananda, Creative Outlet, and David via the Noun Project.</a:t>
            </a:r>
          </a:p>
        </p:txBody>
      </p:sp>
    </p:spTree>
    <p:extLst>
      <p:ext uri="{BB962C8B-B14F-4D97-AF65-F5344CB8AC3E}">
        <p14:creationId xmlns:p14="http://schemas.microsoft.com/office/powerpoint/2010/main" val="405386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53425" cy="461665"/>
          </a:xfrm>
        </p:spPr>
        <p:txBody>
          <a:bodyPr/>
          <a:lstStyle/>
          <a:p>
            <a:r>
              <a:rPr lang="en-US" dirty="0"/>
              <a:t>Stakeholder Workgroup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03"/>
          <a:stretch/>
        </p:blipFill>
        <p:spPr>
          <a:xfrm>
            <a:off x="928688" y="4114800"/>
            <a:ext cx="7286625" cy="219108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3375" y="762000"/>
            <a:ext cx="8477250" cy="5181600"/>
          </a:xfrm>
        </p:spPr>
        <p:txBody>
          <a:bodyPr/>
          <a:lstStyle/>
          <a:p>
            <a:r>
              <a:rPr lang="en-US" dirty="0"/>
              <a:t>Stakeholder Workgroup consists of representatives from:</a:t>
            </a:r>
          </a:p>
          <a:p>
            <a:pPr lvl="1"/>
            <a:r>
              <a:rPr lang="en-US" dirty="0"/>
              <a:t>Local Businesses: Halliburton, Standard Sales, Mazda VW of Midland, and LPZ Enterprises</a:t>
            </a:r>
          </a:p>
          <a:p>
            <a:pPr lvl="1"/>
            <a:r>
              <a:rPr lang="en-US" dirty="0"/>
              <a:t>City of Odessa and City of Midland</a:t>
            </a:r>
          </a:p>
          <a:p>
            <a:pPr lvl="1"/>
            <a:r>
              <a:rPr lang="en-US" dirty="0"/>
              <a:t>Ector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Midland County</a:t>
            </a:r>
          </a:p>
          <a:p>
            <a:pPr lvl="1"/>
            <a:r>
              <a:rPr lang="en-US" dirty="0"/>
              <a:t>EZ Rider</a:t>
            </a:r>
          </a:p>
          <a:p>
            <a:pPr lvl="1"/>
            <a:r>
              <a:rPr lang="en-US" dirty="0"/>
              <a:t>Permian Basin Metropolitan Planning Organization (MPO)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93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066800"/>
            <a:ext cx="4314825" cy="5181600"/>
          </a:xfrm>
        </p:spPr>
        <p:txBody>
          <a:bodyPr/>
          <a:lstStyle/>
          <a:p>
            <a:r>
              <a:rPr lang="en-US" altLang="en-US" dirty="0"/>
              <a:t>Online public survey tool active for three months</a:t>
            </a:r>
          </a:p>
          <a:p>
            <a:r>
              <a:rPr lang="en-US" altLang="en-US" dirty="0"/>
              <a:t>Uses </a:t>
            </a:r>
            <a:r>
              <a:rPr lang="en-US" altLang="en-US" dirty="0" err="1"/>
              <a:t>SurveyMonkey</a:t>
            </a:r>
            <a:endParaRPr lang="en-US" altLang="en-US" dirty="0"/>
          </a:p>
          <a:p>
            <a:r>
              <a:rPr lang="en-US" dirty="0"/>
              <a:t>English and Spanish versions</a:t>
            </a:r>
          </a:p>
          <a:p>
            <a:r>
              <a:rPr lang="en-US" dirty="0"/>
              <a:t>Includes 10 questions and link to interactive map</a:t>
            </a:r>
          </a:p>
          <a:p>
            <a:r>
              <a:rPr lang="en-US" altLang="en-US" dirty="0"/>
              <a:t>Received 605 survey responses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7586"/>
            <a:ext cx="4305300" cy="331449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07269"/>
            <a:ext cx="4305300" cy="2041131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247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Meeting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990600"/>
            <a:ext cx="4162425" cy="5181600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/>
              <a:t>Two Public Meetings Held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Sept 27</a:t>
            </a:r>
            <a:r>
              <a:rPr lang="en-US" baseline="30000" dirty="0"/>
              <a:t>th</a:t>
            </a:r>
            <a:r>
              <a:rPr lang="en-US" dirty="0"/>
              <a:t> in Odessa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Sept 29</a:t>
            </a:r>
            <a:r>
              <a:rPr lang="en-US" baseline="30000" dirty="0"/>
              <a:t>th</a:t>
            </a:r>
            <a:r>
              <a:rPr lang="en-US" dirty="0"/>
              <a:t> in Midland</a:t>
            </a:r>
          </a:p>
          <a:p>
            <a:pPr>
              <a:spcAft>
                <a:spcPts val="800"/>
              </a:spcAft>
            </a:pPr>
            <a:r>
              <a:rPr lang="en-US" dirty="0"/>
              <a:t>Received Additional Feedback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Comment cards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Post-it notes</a:t>
            </a:r>
          </a:p>
          <a:p>
            <a:pPr lvl="1">
              <a:spcAft>
                <a:spcPts val="800"/>
              </a:spcAft>
            </a:pPr>
            <a:r>
              <a:rPr lang="en-US" dirty="0"/>
              <a:t>Notes on maps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 r="21174" b="5556"/>
          <a:stretch/>
        </p:blipFill>
        <p:spPr>
          <a:xfrm>
            <a:off x="333375" y="3962400"/>
            <a:ext cx="4904509" cy="2281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5"/>
          <a:stretch/>
        </p:blipFill>
        <p:spPr>
          <a:xfrm>
            <a:off x="5315620" y="2133600"/>
            <a:ext cx="3447380" cy="41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Received – Topic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066800"/>
            <a:ext cx="8505825" cy="5181600"/>
          </a:xfrm>
        </p:spPr>
        <p:txBody>
          <a:bodyPr/>
          <a:lstStyle/>
          <a:p>
            <a:r>
              <a:rPr lang="en-US" altLang="en-US" dirty="0"/>
              <a:t>When all the comments were broken out by unique issues or areas along the corridor – there were a total of 655 unique comments</a:t>
            </a:r>
          </a:p>
          <a:p>
            <a:r>
              <a:rPr lang="en-US" altLang="en-US" dirty="0"/>
              <a:t>Top topic areas: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6</a:t>
            </a:fld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328690"/>
              </p:ext>
            </p:extLst>
          </p:nvPr>
        </p:nvGraphicFramePr>
        <p:xfrm>
          <a:off x="2514600" y="1879899"/>
          <a:ext cx="2735263" cy="423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09" name="Worksheet" r:id="rId4" imgW="2735474" imgH="4236624" progId="Excel.Sheet.8">
                  <p:embed/>
                </p:oleObj>
              </mc:Choice>
              <mc:Fallback>
                <p:oleObj name="Worksheet" r:id="rId4" imgW="2735474" imgH="423662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0" y="1879899"/>
                        <a:ext cx="2735263" cy="423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554263"/>
              </p:ext>
            </p:extLst>
          </p:nvPr>
        </p:nvGraphicFramePr>
        <p:xfrm>
          <a:off x="5516563" y="1879899"/>
          <a:ext cx="3436937" cy="386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10" name="Worksheet" r:id="rId6" imgW="3436523" imgH="3863376" progId="Excel.Sheet.8">
                  <p:embed/>
                </p:oleObj>
              </mc:Choice>
              <mc:Fallback>
                <p:oleObj name="Worksheet" r:id="rId6" imgW="3436523" imgH="386337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6563" y="1879899"/>
                        <a:ext cx="3436937" cy="386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3488720"/>
            <a:ext cx="2095500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14385C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Ramp issues</a:t>
            </a:r>
            <a:br>
              <a:rPr lang="en-US" sz="2000" dirty="0"/>
            </a:br>
            <a:r>
              <a:rPr lang="en-US" sz="1400" i="1" dirty="0"/>
              <a:t>(improve, add, or extend) </a:t>
            </a:r>
            <a:r>
              <a:rPr lang="en-US" sz="2000" dirty="0"/>
              <a:t>generated 147 comments.</a:t>
            </a:r>
          </a:p>
        </p:txBody>
      </p:sp>
    </p:spTree>
    <p:extLst>
      <p:ext uri="{BB962C8B-B14F-4D97-AF65-F5344CB8AC3E}">
        <p14:creationId xmlns:p14="http://schemas.microsoft.com/office/powerpoint/2010/main" val="20470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53425" cy="461665"/>
          </a:xfrm>
        </p:spPr>
        <p:txBody>
          <a:bodyPr/>
          <a:lstStyle/>
          <a:p>
            <a:r>
              <a:rPr lang="en-US" dirty="0"/>
              <a:t>Comments Received – by Segment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066800"/>
            <a:ext cx="8505825" cy="5181600"/>
          </a:xfrm>
        </p:spPr>
        <p:txBody>
          <a:bodyPr/>
          <a:lstStyle/>
          <a:p>
            <a:r>
              <a:rPr lang="en-US" altLang="en-US" dirty="0"/>
              <a:t>Includes comments that could be assigned to a segment</a:t>
            </a:r>
          </a:p>
          <a:p>
            <a:r>
              <a:rPr lang="en-US" altLang="en-US" dirty="0"/>
              <a:t>Number of comments per segment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437458"/>
              </p:ext>
            </p:extLst>
          </p:nvPr>
        </p:nvGraphicFramePr>
        <p:xfrm>
          <a:off x="609600" y="1981200"/>
          <a:ext cx="3475037" cy="387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65" name="Worksheet" r:id="rId4" imgW="1920321" imgH="2141208" progId="Excel.Sheet.8">
                  <p:embed/>
                </p:oleObj>
              </mc:Choice>
              <mc:Fallback>
                <p:oleObj name="Worksheet" r:id="rId4" imgW="1920321" imgH="214120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981200"/>
                        <a:ext cx="3475037" cy="387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92" y="1981200"/>
            <a:ext cx="4305300" cy="2041131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783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53425" cy="830997"/>
          </a:xfrm>
        </p:spPr>
        <p:txBody>
          <a:bodyPr/>
          <a:lstStyle/>
          <a:p>
            <a:r>
              <a:rPr lang="en-US" dirty="0"/>
              <a:t>Segments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6" y="842234"/>
            <a:ext cx="8223549" cy="5482366"/>
          </a:xfrm>
          <a:prstGeom prst="rect">
            <a:avLst/>
          </a:prstGeom>
          <a:ln>
            <a:solidFill>
              <a:srgbClr val="14385C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58858"/>
              </p:ext>
            </p:extLst>
          </p:nvPr>
        </p:nvGraphicFramePr>
        <p:xfrm>
          <a:off x="304800" y="777240"/>
          <a:ext cx="35052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Segment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38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From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38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38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866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Business 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Segment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Business</a:t>
                      </a:r>
                      <a:r>
                        <a:rPr lang="en-US" sz="1200" baseline="0" dirty="0"/>
                        <a:t> 20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Crane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Segment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Crane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3503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3503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Loop</a:t>
                      </a:r>
                      <a:r>
                        <a:rPr lang="en-US" sz="1200" baseline="0" dirty="0"/>
                        <a:t> 338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Loop 338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1788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1788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West Loop 250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West</a:t>
                      </a:r>
                      <a:r>
                        <a:rPr lang="en-US" sz="1200" baseline="0" dirty="0"/>
                        <a:t> Loop 250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 349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 349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307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Segment 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307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FM 1208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46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Prioritization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869" y="2286000"/>
            <a:ext cx="4505131" cy="1591537"/>
          </a:xfrm>
          <a:prstGeom prst="rect">
            <a:avLst/>
          </a:prstGeom>
          <a:solidFill>
            <a:srgbClr val="747E8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rgbClr val="042A43"/>
                </a:solidFill>
                <a:latin typeface="Arial" pitchFamily="34" charset="0"/>
                <a:cs typeface="Arial" pitchFamily="34" charset="0"/>
              </a:rPr>
              <a:t>Current/Forecasted Condition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Traffic Volumes/ LOS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Corridor Crash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Pavement Condition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Design Deficiencies per </a:t>
            </a:r>
            <a:r>
              <a:rPr lang="en-US" sz="16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TxDOT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standards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869" y="878065"/>
            <a:ext cx="4505131" cy="1255535"/>
          </a:xfrm>
          <a:prstGeom prst="rect">
            <a:avLst/>
          </a:prstGeom>
          <a:solidFill>
            <a:srgbClr val="747E8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0" bIns="0" rtlCol="0" anchor="ctr"/>
          <a:lstStyle/>
          <a:p>
            <a:pPr>
              <a:spcBef>
                <a:spcPts val="600"/>
              </a:spcBef>
            </a:pPr>
            <a:r>
              <a:rPr lang="en-US" sz="2000" b="1" u="sng" dirty="0">
                <a:solidFill>
                  <a:srgbClr val="042A43"/>
                </a:solidFill>
                <a:latin typeface="Arial" pitchFamily="34" charset="0"/>
                <a:cs typeface="Arial" pitchFamily="34" charset="0"/>
              </a:rPr>
              <a:t>Previous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Frontage Road Conversion Analysis for Existing I-20 Frontage Roads 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(2014)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I-20 Corridor Study </a:t>
            </a: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(1999).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199" y="4038600"/>
            <a:ext cx="4495801" cy="1205910"/>
          </a:xfrm>
          <a:prstGeom prst="rect">
            <a:avLst/>
          </a:prstGeom>
          <a:solidFill>
            <a:srgbClr val="747E8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rgbClr val="042A43"/>
                </a:solidFill>
                <a:latin typeface="Arial" pitchFamily="34" charset="0"/>
                <a:cs typeface="Arial" pitchFamily="34" charset="0"/>
              </a:rPr>
              <a:t>Needs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Stakeholder Working Group </a:t>
            </a:r>
            <a:b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(Local transportation challenges: safety, congestion, mobility, weather, capacity, etc.)</a:t>
            </a:r>
            <a:endParaRPr lang="en-US" sz="1400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199" y="5410200"/>
            <a:ext cx="4495801" cy="838200"/>
          </a:xfrm>
          <a:prstGeom prst="rect">
            <a:avLst/>
          </a:prstGeom>
          <a:solidFill>
            <a:srgbClr val="747E8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rgbClr val="042A43"/>
                </a:solidFill>
                <a:latin typeface="Arial" pitchFamily="34" charset="0"/>
                <a:cs typeface="Arial" pitchFamily="34" charset="0"/>
              </a:rPr>
              <a:t>Corridor Vision/ Public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 2016 Public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Travel Survey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67400" y="2747236"/>
            <a:ext cx="2895600" cy="14437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Segment Prioritization for Improvement Alternatives</a:t>
            </a:r>
          </a:p>
        </p:txBody>
      </p:sp>
      <p:cxnSp>
        <p:nvCxnSpPr>
          <p:cNvPr id="16" name="Straight Arrow Connector 15"/>
          <p:cNvCxnSpPr>
            <a:stCxn id="11" idx="3"/>
            <a:endCxn id="14" idx="1"/>
          </p:cNvCxnSpPr>
          <p:nvPr/>
        </p:nvCxnSpPr>
        <p:spPr>
          <a:xfrm>
            <a:off x="4953000" y="1505833"/>
            <a:ext cx="914400" cy="1963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  <a:endCxn id="14" idx="1"/>
          </p:cNvCxnSpPr>
          <p:nvPr/>
        </p:nvCxnSpPr>
        <p:spPr>
          <a:xfrm>
            <a:off x="4953000" y="3081769"/>
            <a:ext cx="914400" cy="387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3"/>
            <a:endCxn id="14" idx="1"/>
          </p:cNvCxnSpPr>
          <p:nvPr/>
        </p:nvCxnSpPr>
        <p:spPr>
          <a:xfrm flipV="1">
            <a:off x="4953000" y="3469118"/>
            <a:ext cx="914400" cy="1172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3"/>
            <a:endCxn id="14" idx="1"/>
          </p:cNvCxnSpPr>
          <p:nvPr/>
        </p:nvCxnSpPr>
        <p:spPr>
          <a:xfrm flipV="1">
            <a:off x="4953000" y="3469118"/>
            <a:ext cx="914400" cy="236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3263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Mlc47.UEWP7iPte3dUX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SvwZY4nUe86vujk4.f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ZeMqqa06Yxw1YWg8I3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id5PtagEGYnKeYYWJAi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wuZqtZdkkOB.vj.Wd8s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_Z36C8h_k.Zoooy4Pdub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FbRS7o4h029ZFRiZu1JQ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GOofTm2ESS58QdXFqoH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ZeMqqa06Yxw1YWg8I3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_Z36C8h_k.Zoooy4Pdub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MZeMqqa06Yxw1YWg8I3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_Z36C8h_k.Zoooy4Pdu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theme1.xml><?xml version="1.0" encoding="utf-8"?>
<a:theme xmlns:a="http://schemas.openxmlformats.org/drawingml/2006/main" name="MASTER_powerpoint_template_STANDARD">
  <a:themeElements>
    <a:clrScheme name="Custom 7">
      <a:dk1>
        <a:sysClr val="windowText" lastClr="000000"/>
      </a:dk1>
      <a:lt1>
        <a:sysClr val="window" lastClr="FFFFFF"/>
      </a:lt1>
      <a:dk2>
        <a:srgbClr val="E2E7EB"/>
      </a:dk2>
      <a:lt2>
        <a:srgbClr val="F9EFE0"/>
      </a:lt2>
      <a:accent1>
        <a:srgbClr val="0A1B2B"/>
      </a:accent1>
      <a:accent2>
        <a:srgbClr val="14385C"/>
      </a:accent2>
      <a:accent3>
        <a:srgbClr val="899BAD"/>
      </a:accent3>
      <a:accent4>
        <a:srgbClr val="925700"/>
      </a:accent4>
      <a:accent5>
        <a:srgbClr val="CC7A00"/>
      </a:accent5>
      <a:accent6>
        <a:srgbClr val="E5BC7F"/>
      </a:accent6>
      <a:hlink>
        <a:srgbClr val="042A45"/>
      </a:hlink>
      <a:folHlink>
        <a:srgbClr val="4D4D4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MASTER_powerpoint_template_STANDARD</Template>
  <TotalTime>19121</TotalTime>
  <Words>1500</Words>
  <Application>Microsoft Office PowerPoint</Application>
  <PresentationFormat>On-screen Show (4:3)</PresentationFormat>
  <Paragraphs>263</Paragraphs>
  <Slides>27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Wingdings</vt:lpstr>
      <vt:lpstr>MASTER_powerpoint_template_STANDARD</vt:lpstr>
      <vt:lpstr>think-cell Slide</vt:lpstr>
      <vt:lpstr>Worksheet</vt:lpstr>
      <vt:lpstr>I-20 Permian Basin Corridor Study</vt:lpstr>
      <vt:lpstr>Meeting Overview</vt:lpstr>
      <vt:lpstr>Stakeholder Workgroup</vt:lpstr>
      <vt:lpstr>Travel Survey</vt:lpstr>
      <vt:lpstr>Public Meeting Summary</vt:lpstr>
      <vt:lpstr>Comments Received – Topic Areas</vt:lpstr>
      <vt:lpstr>Comments Received – by Segment</vt:lpstr>
      <vt:lpstr>Segments </vt:lpstr>
      <vt:lpstr>Segment Prioritization</vt:lpstr>
      <vt:lpstr>Segment Summary – By The Numbers</vt:lpstr>
      <vt:lpstr>Segment Summary Rank/Score</vt:lpstr>
      <vt:lpstr>Stakeholder Workgroup Recommendation</vt:lpstr>
      <vt:lpstr>Recommended Segments for Improvement Alternatives</vt:lpstr>
      <vt:lpstr>Segment C – East of FM 1882 Interchange to Grandview – 3.3 miles</vt:lpstr>
      <vt:lpstr>Segment E – East of Loop 338 to East of FM 1788 – 6.2 miles</vt:lpstr>
      <vt:lpstr>Segment G – West of West Loop 250 to SH 349 – 5 miles</vt:lpstr>
      <vt:lpstr>Segment H – SH 349 to FM 307 – 3.8 miles</vt:lpstr>
      <vt:lpstr>Corridor Implementation Plan</vt:lpstr>
      <vt:lpstr>Looking Ahead to 2040: Corridor Typical Section (ultimate)</vt:lpstr>
      <vt:lpstr>Impacts of frontage road conversions</vt:lpstr>
      <vt:lpstr>Safety impacts of frontage road conversions</vt:lpstr>
      <vt:lpstr>Safety impacts of frontage road conversions</vt:lpstr>
      <vt:lpstr>Business impacts of frontage road conversions</vt:lpstr>
      <vt:lpstr>Business impacts of frontage road conversions</vt:lpstr>
      <vt:lpstr>Similar Frontage Road Conversion Projects</vt:lpstr>
      <vt:lpstr>Next steps</vt:lpstr>
      <vt:lpstr>Thank you!</vt:lpstr>
    </vt:vector>
  </TitlesOfParts>
  <Company>TxDOT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Kaplan</dc:creator>
  <cp:lastModifiedBy>cwalker</cp:lastModifiedBy>
  <cp:revision>334</cp:revision>
  <cp:lastPrinted>2016-08-12T20:05:54Z</cp:lastPrinted>
  <dcterms:created xsi:type="dcterms:W3CDTF">2015-12-02T18:12:47Z</dcterms:created>
  <dcterms:modified xsi:type="dcterms:W3CDTF">2016-12-15T22:12:46Z</dcterms:modified>
</cp:coreProperties>
</file>